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78" r:id="rId4"/>
    <p:sldId id="257" r:id="rId5"/>
    <p:sldId id="258" r:id="rId6"/>
    <p:sldId id="259" r:id="rId7"/>
    <p:sldId id="260" r:id="rId8"/>
    <p:sldId id="261" r:id="rId9"/>
    <p:sldId id="262" r:id="rId10"/>
    <p:sldId id="272" r:id="rId11"/>
    <p:sldId id="263" r:id="rId12"/>
    <p:sldId id="264" r:id="rId13"/>
    <p:sldId id="265" r:id="rId14"/>
    <p:sldId id="266" r:id="rId15"/>
    <p:sldId id="267" r:id="rId16"/>
    <p:sldId id="273" r:id="rId17"/>
    <p:sldId id="268" r:id="rId18"/>
    <p:sldId id="269" r:id="rId19"/>
    <p:sldId id="270" r:id="rId20"/>
    <p:sldId id="271" r:id="rId21"/>
    <p:sldId id="275" r:id="rId22"/>
    <p:sldId id="276" r:id="rId23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7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2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2887B-AF55-4932-A4C1-85A3856629C6}" type="datetimeFigureOut">
              <a:rPr lang="es-MX" smtClean="0"/>
              <a:t>05/12/2016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212B-756F-49D6-A673-D5D28FBD2B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05861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2887B-AF55-4932-A4C1-85A3856629C6}" type="datetimeFigureOut">
              <a:rPr lang="es-MX" smtClean="0"/>
              <a:t>05/12/2016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212B-756F-49D6-A673-D5D28FBD2B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2292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2887B-AF55-4932-A4C1-85A3856629C6}" type="datetimeFigureOut">
              <a:rPr lang="es-MX" smtClean="0"/>
              <a:t>05/12/2016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212B-756F-49D6-A673-D5D28FBD2B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40030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2887B-AF55-4932-A4C1-85A3856629C6}" type="datetimeFigureOut">
              <a:rPr lang="es-MX" smtClean="0"/>
              <a:t>05/12/2016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212B-756F-49D6-A673-D5D28FBD2B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01287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2887B-AF55-4932-A4C1-85A3856629C6}" type="datetimeFigureOut">
              <a:rPr lang="es-MX" smtClean="0"/>
              <a:t>05/12/2016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212B-756F-49D6-A673-D5D28FBD2B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22910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2887B-AF55-4932-A4C1-85A3856629C6}" type="datetimeFigureOut">
              <a:rPr lang="es-MX" smtClean="0"/>
              <a:t>05/12/2016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212B-756F-49D6-A673-D5D28FBD2B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18405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2887B-AF55-4932-A4C1-85A3856629C6}" type="datetimeFigureOut">
              <a:rPr lang="es-MX" smtClean="0"/>
              <a:t>05/12/2016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212B-756F-49D6-A673-D5D28FBD2B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82209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2887B-AF55-4932-A4C1-85A3856629C6}" type="datetimeFigureOut">
              <a:rPr lang="es-MX" smtClean="0"/>
              <a:t>05/12/2016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212B-756F-49D6-A673-D5D28FBD2B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64280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2887B-AF55-4932-A4C1-85A3856629C6}" type="datetimeFigureOut">
              <a:rPr lang="es-MX" smtClean="0"/>
              <a:t>05/12/2016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212B-756F-49D6-A673-D5D28FBD2B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9953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2887B-AF55-4932-A4C1-85A3856629C6}" type="datetimeFigureOut">
              <a:rPr lang="es-MX" smtClean="0"/>
              <a:t>05/12/2016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212B-756F-49D6-A673-D5D28FBD2B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66725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2887B-AF55-4932-A4C1-85A3856629C6}" type="datetimeFigureOut">
              <a:rPr lang="es-MX" smtClean="0"/>
              <a:t>05/12/2016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212B-756F-49D6-A673-D5D28FBD2B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24793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2887B-AF55-4932-A4C1-85A3856629C6}" type="datetimeFigureOut">
              <a:rPr lang="es-MX" smtClean="0"/>
              <a:t>05/12/2016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A212B-756F-49D6-A673-D5D28FBD2B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3072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jpeg"/><Relationship Id="rId7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.jpeg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png"/><Relationship Id="rId4" Type="http://schemas.openxmlformats.org/officeDocument/2006/relationships/image" Target="../media/image2.jpe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2.jpe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png"/><Relationship Id="rId9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2.jpeg"/><Relationship Id="rId7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.jpe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.jpeg"/><Relationship Id="rId7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>
            <a:off x="0" y="5978777"/>
            <a:ext cx="9144000" cy="8280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 rot="10800000">
            <a:off x="0" y="116632"/>
            <a:ext cx="9144000" cy="82800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869160"/>
            <a:ext cx="1293676" cy="125324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813667"/>
            <a:ext cx="2942392" cy="143018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72" y="658881"/>
            <a:ext cx="3421011" cy="147154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83568" y="2804735"/>
            <a:ext cx="784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ESTRATEGIA MUNICIPAL </a:t>
            </a:r>
          </a:p>
          <a:p>
            <a:pPr algn="ctr"/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CONTRA EL SOBREPESO, LA OBESIDAD Y LA DIABETES</a:t>
            </a:r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12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>
            <a:off x="0" y="5978777"/>
            <a:ext cx="9144000" cy="8280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 rot="10800000">
            <a:off x="0" y="116632"/>
            <a:ext cx="9144000" cy="82800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869160"/>
            <a:ext cx="1293676" cy="125324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36" y="1160217"/>
            <a:ext cx="2932779" cy="219677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868144" y="3356992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Pacientes</a:t>
            </a: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8144" y="3889803"/>
            <a:ext cx="2915175" cy="218396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552" y="1744181"/>
            <a:ext cx="4073776" cy="2476907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115616" y="4325034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Alumnado</a:t>
            </a: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268988" y="375245"/>
            <a:ext cx="86234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Capacitación </a:t>
            </a:r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14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1412776"/>
            <a:ext cx="3728289" cy="2204269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>
            <a:off x="0" y="5978777"/>
            <a:ext cx="9144000" cy="8280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 rot="10800000">
            <a:off x="0" y="116632"/>
            <a:ext cx="9144000" cy="82800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984063"/>
            <a:ext cx="1293676" cy="125324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268988" y="375245"/>
            <a:ext cx="86234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Coordinación de acciones: </a:t>
            </a:r>
          </a:p>
          <a:p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SEV Dirección Gral. Escuelas Primarias Estatales </a:t>
            </a:r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96980" y="3215635"/>
            <a:ext cx="8407468" cy="1941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  <a:spcAft>
                <a:spcPts val="1000"/>
              </a:spcAft>
            </a:pPr>
            <a:r>
              <a:rPr lang="es-MX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Supervisión </a:t>
            </a:r>
            <a:r>
              <a:rPr lang="es-MX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escolar 011, con 30 escuelas de nivel primaria </a:t>
            </a:r>
            <a:r>
              <a:rPr lang="es-MX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estatal</a:t>
            </a:r>
          </a:p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es-MX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Cooperativas </a:t>
            </a:r>
            <a:r>
              <a:rPr lang="es-MX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escolares y se concientizó a los directivos y administradores de dichas cooperativas</a:t>
            </a:r>
            <a:r>
              <a:rPr lang="es-MX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es-MX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Mediante </a:t>
            </a:r>
            <a:r>
              <a:rPr lang="es-MX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programa de mesa saludable se aplicaron cédulas de evaluación a 29 Escuelas de Nivel Primaria </a:t>
            </a:r>
            <a:r>
              <a:rPr lang="es-MX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Estatal</a:t>
            </a:r>
            <a:endParaRPr lang="es-MX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42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>
            <a:off x="0" y="5978777"/>
            <a:ext cx="9144000" cy="8280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 rot="10800000">
            <a:off x="0" y="116632"/>
            <a:ext cx="9144000" cy="82800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869160"/>
            <a:ext cx="1293676" cy="125324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268988" y="375245"/>
            <a:ext cx="86234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Infraestructura de Espacios Públicos </a:t>
            </a:r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1410365"/>
            <a:ext cx="3082112" cy="154269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892" y="1485008"/>
            <a:ext cx="2879872" cy="143993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454255"/>
            <a:ext cx="2936556" cy="147068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89" y="3068960"/>
            <a:ext cx="3080919" cy="154046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7274" y="3068960"/>
            <a:ext cx="2834886" cy="152545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090" y="3068960"/>
            <a:ext cx="2985414" cy="149270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653136"/>
            <a:ext cx="3024336" cy="151216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090" y="4660252"/>
            <a:ext cx="2899174" cy="150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21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2855" y="2636912"/>
            <a:ext cx="3161633" cy="1683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>
            <a:off x="0" y="5978777"/>
            <a:ext cx="9144000" cy="8280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 rot="10800000">
            <a:off x="0" y="116632"/>
            <a:ext cx="9144000" cy="82800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869160"/>
            <a:ext cx="1293676" cy="125324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268988" y="260648"/>
            <a:ext cx="86234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Fomento Deportivo </a:t>
            </a:r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45" y="2924944"/>
            <a:ext cx="2934860" cy="1652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07" y="1268760"/>
            <a:ext cx="3059832" cy="1722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0754" y="908720"/>
            <a:ext cx="3071726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944" y="4379183"/>
            <a:ext cx="2804903" cy="1871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33800" y="4354566"/>
            <a:ext cx="3058680" cy="1810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10"/>
          <a:srcRect l="18272" r="20894"/>
          <a:stretch/>
        </p:blipFill>
        <p:spPr>
          <a:xfrm>
            <a:off x="3491880" y="1858295"/>
            <a:ext cx="2160240" cy="2362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987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>
            <a:off x="0" y="5978777"/>
            <a:ext cx="9144000" cy="8280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 rot="10800000">
            <a:off x="0" y="116632"/>
            <a:ext cx="9144000" cy="82800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404" y="4797152"/>
            <a:ext cx="1293676" cy="125324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268988" y="375245"/>
            <a:ext cx="86234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Programa: Xalapa en Movimiento </a:t>
            </a:r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2701" y="3890543"/>
            <a:ext cx="3255763" cy="2231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uadroTexto 2"/>
          <p:cNvSpPr txBox="1"/>
          <p:nvPr/>
        </p:nvSpPr>
        <p:spPr>
          <a:xfrm>
            <a:off x="2843808" y="1835078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24 GRUPOS 2015</a:t>
            </a:r>
          </a:p>
          <a:p>
            <a:pPr algn="ctr"/>
            <a:r>
              <a:rPr lang="es-MX" dirty="0" smtClean="0"/>
              <a:t>20    GRUPOS 2016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58"/>
          <a:stretch/>
        </p:blipFill>
        <p:spPr>
          <a:xfrm>
            <a:off x="395535" y="1387287"/>
            <a:ext cx="3060847" cy="2545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69"/>
          <a:stretch/>
        </p:blipFill>
        <p:spPr>
          <a:xfrm>
            <a:off x="5402053" y="1268761"/>
            <a:ext cx="3346411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38" y="4098588"/>
            <a:ext cx="3079445" cy="1928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132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>
            <a:off x="0" y="5978777"/>
            <a:ext cx="9144000" cy="8280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 rot="10800000">
            <a:off x="0" y="116632"/>
            <a:ext cx="9144000" cy="82800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869160"/>
            <a:ext cx="1293676" cy="125324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51520" y="1490171"/>
            <a:ext cx="8352928" cy="424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Proyecto integral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Educación</a:t>
            </a:r>
            <a:r>
              <a:rPr lang="es-MX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Deporte, Juventud, Servicios/Espacios públicos/Salud, </a:t>
            </a:r>
            <a:endParaRPr lang="es-MX" dirty="0" smtClean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Comercio</a:t>
            </a:r>
            <a:r>
              <a:rPr lang="es-MX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Desarrollo Económico, Comunicación social, etc.</a:t>
            </a:r>
            <a:endParaRPr lang="es-MX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s-MX" dirty="0" smtClean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MX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Secretaría </a:t>
            </a:r>
            <a:r>
              <a:rPr lang="es-MX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Salud de Veracruz</a:t>
            </a:r>
            <a:endParaRPr lang="es-MX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es-MX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Dirección de Salud </a:t>
            </a:r>
            <a:r>
              <a:rPr lang="es-MX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Pública / Dirección </a:t>
            </a:r>
            <a:r>
              <a:rPr lang="es-MX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Atención </a:t>
            </a:r>
            <a:r>
              <a:rPr lang="es-MX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Médica / Dirección </a:t>
            </a:r>
            <a:r>
              <a:rPr lang="es-MX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Protección contra Riesgos Sanitarios </a:t>
            </a:r>
            <a:endParaRPr lang="es-MX" dirty="0" smtClean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MX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Consejo </a:t>
            </a:r>
            <a:r>
              <a:rPr lang="es-MX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Gastronómico </a:t>
            </a:r>
            <a:r>
              <a:rPr lang="es-MX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Veracruzano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MX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Secretaria </a:t>
            </a:r>
            <a:r>
              <a:rPr lang="es-MX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Educación de </a:t>
            </a:r>
            <a:r>
              <a:rPr lang="es-MX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Veracruz </a:t>
            </a:r>
            <a:r>
              <a:rPr lang="es-MX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s-MX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Dirección </a:t>
            </a:r>
            <a:r>
              <a:rPr lang="es-MX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General de Escuelas Primarias </a:t>
            </a:r>
            <a:r>
              <a:rPr lang="es-MX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Estatales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MX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Universidad Veracruzana </a:t>
            </a:r>
            <a:endParaRPr lang="es-MX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268988" y="375245"/>
            <a:ext cx="86234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Acciones con otros sectores:</a:t>
            </a:r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01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>
            <a:off x="0" y="5978777"/>
            <a:ext cx="9144000" cy="8280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 rot="10800000">
            <a:off x="0" y="116632"/>
            <a:ext cx="9144000" cy="82800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869160"/>
            <a:ext cx="1293676" cy="125324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268988" y="375245"/>
            <a:ext cx="86234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Infografías en redes y medios de comunicación </a:t>
            </a:r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0856" y="99377"/>
            <a:ext cx="1473352" cy="71654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340768"/>
            <a:ext cx="2997588" cy="149879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688" y="1340768"/>
            <a:ext cx="2867472" cy="143373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00" y="1340768"/>
            <a:ext cx="2916832" cy="145841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70" y="2969131"/>
            <a:ext cx="2935962" cy="146798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973879"/>
            <a:ext cx="2926466" cy="146323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664" y="2947066"/>
            <a:ext cx="2980092" cy="1490046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581128"/>
            <a:ext cx="2879520" cy="1439760"/>
          </a:xfrm>
          <a:prstGeom prst="rect">
            <a:avLst/>
          </a:prstGeom>
        </p:spPr>
      </p:pic>
      <p:pic>
        <p:nvPicPr>
          <p:cNvPr id="17" name="Marcador de contenido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699" y="4582389"/>
            <a:ext cx="2877797" cy="143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96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>
            <a:off x="0" y="5978777"/>
            <a:ext cx="9144000" cy="8280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 rot="10800000">
            <a:off x="0" y="116632"/>
            <a:ext cx="9144000" cy="82800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869160"/>
            <a:ext cx="1293676" cy="125324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827584" y="1707521"/>
            <a:ext cx="7560840" cy="2873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MX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Humanos: H. Ayuntamiento de Xalapa, SESVER, SEV, Estudiantes de Servicio Social de la Universidad </a:t>
            </a:r>
            <a:r>
              <a:rPr lang="es-MX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Veracruzana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lang="es-MX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MX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Financieros: H. Ayuntamiento de Xalapa, SESVER (Jurisdicción Sanitaria </a:t>
            </a:r>
            <a:r>
              <a:rPr lang="es-MX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No.V</a:t>
            </a:r>
            <a:r>
              <a:rPr lang="es-MX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7 Centros de Salud urbanos</a:t>
            </a:r>
            <a:r>
              <a:rPr lang="es-MX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lang="es-MX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MX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Materiales: H. Ayuntamiento de Xalapa, SESVER (Jurisdicción Sanitaria </a:t>
            </a:r>
            <a:r>
              <a:rPr lang="es-MX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No.V</a:t>
            </a:r>
            <a:r>
              <a:rPr lang="es-MX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7 Centros de Salud urbanos)</a:t>
            </a:r>
            <a:endParaRPr lang="es-MX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268988" y="375245"/>
            <a:ext cx="86234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Recursos empleados</a:t>
            </a:r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99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>
            <a:off x="0" y="5978777"/>
            <a:ext cx="9144000" cy="8280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 rot="10800000">
            <a:off x="0" y="116632"/>
            <a:ext cx="9144000" cy="82800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869160"/>
            <a:ext cx="1293676" cy="125324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755576" y="1556792"/>
            <a:ext cx="7704856" cy="3281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MX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Detecciones </a:t>
            </a:r>
            <a:r>
              <a:rPr lang="es-MX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 monitoreo de enfermedades crónicas no transmisibles, en las personas que acuden a los diferentes espacios recreativos, con clases de zumba gratuitas, por parte del Programa Xalapa en Movimiento</a:t>
            </a:r>
            <a:r>
              <a:rPr lang="es-MX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MX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s-MX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Noviembre – Diciembre 2015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MX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s-MX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Junio – Julio 2016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s-MX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MX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Indicadores del Plan de trabajo del Comité Interinstitucional de </a:t>
            </a:r>
            <a:r>
              <a:rPr lang="es-MX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Salud: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MX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MUNICIPIO ACTIVO (indicadores &lt;80%)  </a:t>
            </a:r>
            <a:endParaRPr lang="es-MX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268988" y="375245"/>
            <a:ext cx="86234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Criterios de evaluación</a:t>
            </a:r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93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>
            <a:off x="0" y="5978777"/>
            <a:ext cx="9144000" cy="8280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 rot="10800000">
            <a:off x="0" y="116632"/>
            <a:ext cx="9144000" cy="82800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869160"/>
            <a:ext cx="1293676" cy="125324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95536" y="1585758"/>
            <a:ext cx="8352928" cy="3067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es-MX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Reducción </a:t>
            </a:r>
            <a:r>
              <a:rPr lang="es-MX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factores de riesgo para padecer </a:t>
            </a:r>
            <a:r>
              <a:rPr lang="es-MX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ECNT, </a:t>
            </a:r>
            <a:r>
              <a:rPr lang="es-MX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las personas que acuden regularmente a los grupos de zumba </a:t>
            </a:r>
            <a:r>
              <a:rPr lang="es-MX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gratuitos.</a:t>
            </a:r>
            <a:endParaRPr lang="es-MX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es-MX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Cumplimiento de los indicadores, del Plan de Trabajo del Comité Intersectorial de Salud, por arriba del 80%.</a:t>
            </a:r>
            <a:endParaRPr lang="es-MX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es-MX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 Municipio Activo en la plataforma de Municipios Saludables, lograr acreditación en los primeros meses de 2017.</a:t>
            </a:r>
            <a:endParaRPr lang="es-MX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es-MX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Ejercer los recursos gestionados de manera responsable y transparente en beneficio de la población, el Municipio de Xalapa es pionero en la </a:t>
            </a:r>
            <a:r>
              <a:rPr lang="es-MX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Plataforna</a:t>
            </a:r>
            <a:r>
              <a:rPr lang="es-MX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Internacional de Datos Abiertos.</a:t>
            </a:r>
            <a:endParaRPr lang="es-MX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268988" y="375245"/>
            <a:ext cx="86234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Resultados obtenidos</a:t>
            </a:r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76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>
            <a:off x="0" y="5978777"/>
            <a:ext cx="9144000" cy="8280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 rot="10800000">
            <a:off x="0" y="116632"/>
            <a:ext cx="9144000" cy="82800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984063"/>
            <a:ext cx="1293676" cy="125324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268988" y="266649"/>
            <a:ext cx="6247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PREVALENCIA</a:t>
            </a:r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arcador de contenido 2"/>
          <p:cNvSpPr txBox="1">
            <a:spLocks/>
          </p:cNvSpPr>
          <p:nvPr/>
        </p:nvSpPr>
        <p:spPr>
          <a:xfrm>
            <a:off x="427510" y="1052736"/>
            <a:ext cx="8320954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NACIONAL:</a:t>
            </a:r>
          </a:p>
          <a:p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34.4% escolares (5 a 11 años)</a:t>
            </a:r>
          </a:p>
          <a:p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35% adolescentes (11 a 19 años)</a:t>
            </a:r>
          </a:p>
          <a:p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71.3% Adultos (&gt;20 años)</a:t>
            </a:r>
          </a:p>
          <a:p>
            <a:endParaRPr lang="es-MX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VERACRUZ:</a:t>
            </a:r>
          </a:p>
          <a:p>
            <a:pPr algn="l"/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14.4%  preescolares (&lt;5 años)</a:t>
            </a:r>
          </a:p>
          <a:p>
            <a:pPr algn="l"/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36.8%  escolares (5 a 11 años)</a:t>
            </a:r>
          </a:p>
          <a:p>
            <a:pPr algn="l"/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40.8%  adolescentes (11 a 19 años)</a:t>
            </a:r>
          </a:p>
          <a:p>
            <a:pPr algn="l"/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71.2%  adultos </a:t>
            </a: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81" y="1366914"/>
            <a:ext cx="1976755" cy="1486022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6310196" y="5809500"/>
            <a:ext cx="25169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dirty="0" smtClean="0"/>
              <a:t>ENSANUT 2012</a:t>
            </a:r>
            <a:endParaRPr lang="es-MX" sz="1600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216" y="3501008"/>
            <a:ext cx="1937050" cy="195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59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>
            <a:off x="0" y="5978777"/>
            <a:ext cx="9144000" cy="8280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 rot="10800000">
            <a:off x="0" y="116632"/>
            <a:ext cx="9144000" cy="82800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869160"/>
            <a:ext cx="1293676" cy="125324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67544" y="1484784"/>
            <a:ext cx="8208912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MX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Este </a:t>
            </a:r>
            <a:r>
              <a:rPr lang="es-MX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proyecto municipal debe actuar sobre los distintos entornos: espacios públicos, los ambientes escolar, comunitario, laboral y el hogar, y debe dirigirse a promover el estilo de vida saludable</a:t>
            </a:r>
            <a:r>
              <a:rPr lang="es-MX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s-MX" sz="16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s-MX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MX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Los ciudadanos al tener el conocimiento sobre los temas de alimentación saludable y actividad física, así como la motivación en el autocuidado, podrán adquirir hábitos que mejorarán la calidad de vida de los </a:t>
            </a:r>
            <a:r>
              <a:rPr lang="es-MX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xalapeños</a:t>
            </a:r>
            <a:r>
              <a:rPr lang="es-MX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MX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268988" y="375245"/>
            <a:ext cx="86234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CONCLUSIÓN</a:t>
            </a:r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97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>
            <a:off x="0" y="5978777"/>
            <a:ext cx="9144000" cy="8280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 rot="10800000">
            <a:off x="0" y="116632"/>
            <a:ext cx="9144000" cy="82800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869160"/>
            <a:ext cx="1293676" cy="125324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813667"/>
            <a:ext cx="2942392" cy="143018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72" y="658881"/>
            <a:ext cx="3421011" cy="147154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276872"/>
            <a:ext cx="2952746" cy="2214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85"/>
          <a:stretch/>
        </p:blipFill>
        <p:spPr>
          <a:xfrm>
            <a:off x="2940326" y="2312622"/>
            <a:ext cx="3287857" cy="2076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348880"/>
            <a:ext cx="2929105" cy="1964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557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>
            <a:off x="0" y="5978777"/>
            <a:ext cx="9144000" cy="8280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 rot="10800000">
            <a:off x="0" y="116632"/>
            <a:ext cx="9144000" cy="82800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748" y="3159078"/>
            <a:ext cx="1293676" cy="125324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268988" y="375245"/>
            <a:ext cx="86234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CARTEL: </a:t>
            </a:r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6804248" y="2420836"/>
            <a:ext cx="86234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4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VOTA POR </a:t>
            </a:r>
          </a:p>
          <a:p>
            <a:pPr algn="l"/>
            <a:r>
              <a:rPr lang="es-MX" sz="24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endParaRPr lang="es-MX" sz="24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599" y="-27384"/>
            <a:ext cx="2799561" cy="622118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68988" y="5085184"/>
            <a:ext cx="2646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s.salud.xalapa@gmail.com</a:t>
            </a:r>
          </a:p>
          <a:p>
            <a:r>
              <a:rPr lang="es-MX" dirty="0" smtClean="0"/>
              <a:t>@</a:t>
            </a:r>
            <a:r>
              <a:rPr lang="es-MX" dirty="0" err="1" smtClean="0"/>
              <a:t>AytoXalSalud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3368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>
            <a:off x="0" y="5978777"/>
            <a:ext cx="9144000" cy="8280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 rot="10800000">
            <a:off x="0" y="116632"/>
            <a:ext cx="9144000" cy="82800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869160"/>
            <a:ext cx="1293676" cy="125324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084168" y="5517232"/>
            <a:ext cx="2516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dirty="0" smtClean="0"/>
              <a:t>SIC, 2016</a:t>
            </a:r>
          </a:p>
          <a:p>
            <a:pPr algn="r"/>
            <a:r>
              <a:rPr lang="es-MX" sz="1600" dirty="0" smtClean="0"/>
              <a:t>OMENT, 2016</a:t>
            </a:r>
            <a:endParaRPr lang="es-MX" sz="1600" dirty="0"/>
          </a:p>
        </p:txBody>
      </p:sp>
      <p:sp>
        <p:nvSpPr>
          <p:cNvPr id="3" name="CuadroTexto 2"/>
          <p:cNvSpPr txBox="1"/>
          <p:nvPr/>
        </p:nvSpPr>
        <p:spPr>
          <a:xfrm>
            <a:off x="827584" y="980728"/>
            <a:ext cx="763284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OBESIDAD:   </a:t>
            </a: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20,448 personas 		80.9% 	</a:t>
            </a:r>
          </a:p>
          <a:p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		19.1%</a:t>
            </a:r>
          </a:p>
          <a:p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s-MX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56.2</a:t>
            </a: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% en </a:t>
            </a:r>
            <a:r>
              <a:rPr lang="es-MX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</a:p>
          <a:p>
            <a:endParaRPr lang="es-MX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DIABETES:    </a:t>
            </a: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48,850 personas		76.7% 								23.3% </a:t>
            </a:r>
          </a:p>
          <a:p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 2.3% A1C </a:t>
            </a:r>
            <a:r>
              <a:rPr lang="es-MX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&lt;</a:t>
            </a: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7= 32.4%</a:t>
            </a:r>
          </a:p>
          <a:p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HIPERTENSIÓN ARTERIAL:  </a:t>
            </a: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44,818	77% </a:t>
            </a:r>
          </a:p>
          <a:p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			23%</a:t>
            </a:r>
          </a:p>
          <a:p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s-MX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48% medición &lt;140/90=65.2%</a:t>
            </a:r>
          </a:p>
          <a:p>
            <a:endParaRPr lang="es-MX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DISLIPIDEMIAS:</a:t>
            </a:r>
            <a:r>
              <a:rPr lang="es-MX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12,571	</a:t>
            </a: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8% Colesterol LDL=25.9%</a:t>
            </a:r>
          </a:p>
          <a:p>
            <a:endParaRPr lang="es-MX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78.9%</a:t>
            </a: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21.1%</a:t>
            </a:r>
          </a:p>
          <a:p>
            <a:endParaRPr lang="es-MX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21441" t="33201" r="58400" b="34880"/>
          <a:stretch/>
        </p:blipFill>
        <p:spPr>
          <a:xfrm>
            <a:off x="6397342" y="686098"/>
            <a:ext cx="454787" cy="720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/>
          <a:srcRect t="34685" r="77075" b="35075"/>
          <a:stretch/>
        </p:blipFill>
        <p:spPr>
          <a:xfrm>
            <a:off x="7308304" y="1052736"/>
            <a:ext cx="578012" cy="762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4"/>
          <a:srcRect t="34685" r="77075" b="35075"/>
          <a:stretch/>
        </p:blipFill>
        <p:spPr>
          <a:xfrm>
            <a:off x="7308304" y="2306516"/>
            <a:ext cx="578012" cy="762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4"/>
          <a:srcRect t="34685" r="77075" b="35075"/>
          <a:stretch/>
        </p:blipFill>
        <p:spPr>
          <a:xfrm>
            <a:off x="7308304" y="3356992"/>
            <a:ext cx="578012" cy="762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4"/>
          <a:srcRect l="21441" t="33201" r="58400" b="34880"/>
          <a:stretch/>
        </p:blipFill>
        <p:spPr>
          <a:xfrm>
            <a:off x="6444208" y="1988840"/>
            <a:ext cx="454787" cy="720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4"/>
          <a:srcRect l="21441" t="33201" r="58400" b="34880"/>
          <a:stretch/>
        </p:blipFill>
        <p:spPr>
          <a:xfrm>
            <a:off x="6444208" y="3068960"/>
            <a:ext cx="454787" cy="720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4"/>
          <a:srcRect l="21441" t="33201" r="58400" b="34880"/>
          <a:stretch/>
        </p:blipFill>
        <p:spPr>
          <a:xfrm>
            <a:off x="1740949" y="5013176"/>
            <a:ext cx="454787" cy="720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4"/>
          <a:srcRect t="34685" r="77075" b="35075"/>
          <a:stretch/>
        </p:blipFill>
        <p:spPr>
          <a:xfrm>
            <a:off x="2123728" y="5402860"/>
            <a:ext cx="578012" cy="762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4064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>
            <a:off x="0" y="5978777"/>
            <a:ext cx="9144000" cy="8280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 rot="10800000">
            <a:off x="0" y="116632"/>
            <a:ext cx="9144000" cy="82800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869160"/>
            <a:ext cx="1293676" cy="125324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-759024" y="7209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endParaRPr lang="es-MX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323528" y="1772816"/>
            <a:ext cx="8536088" cy="218366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s-MX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Impulsar la reorientación de los servicios municipales de salud, para incrementar la </a:t>
            </a:r>
            <a:r>
              <a:rPr lang="es-MX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promoción</a:t>
            </a:r>
            <a:r>
              <a:rPr lang="es-MX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s-MX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prevención</a:t>
            </a:r>
            <a:r>
              <a:rPr lang="es-MX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en materia del sobrepeso, la obesidad y la diabetes.</a:t>
            </a:r>
          </a:p>
          <a:p>
            <a:pPr algn="just"/>
            <a:endParaRPr lang="es-MX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60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>
            <a:off x="0" y="5978777"/>
            <a:ext cx="9144000" cy="8280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 rot="10800000">
            <a:off x="0" y="116632"/>
            <a:ext cx="9144000" cy="82800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912055"/>
            <a:ext cx="1293676" cy="125324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268987" y="548680"/>
            <a:ext cx="62517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39,839 DETECCIONES ECNT  (2015)</a:t>
            </a:r>
          </a:p>
          <a:p>
            <a:pPr algn="l"/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652120" y="5580529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Plan de Trabajo del Comité Intersectorial de Salud </a:t>
            </a:r>
            <a:r>
              <a:rPr lang="es-MX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Mpal</a:t>
            </a: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68987" y="4067722"/>
            <a:ext cx="8479477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es-MX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Mediante </a:t>
            </a:r>
            <a:r>
              <a:rPr lang="es-MX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Red de excelencia Xalapa, se convocó a las brigadas de riesgo cardiovascular que pertenecen a los 7 Centros de Salud </a:t>
            </a:r>
            <a:r>
              <a:rPr lang="es-MX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urbanos.</a:t>
            </a:r>
            <a:endParaRPr lang="es-MX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1181636"/>
            <a:ext cx="1944216" cy="2607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7551" y="4730579"/>
            <a:ext cx="2038056" cy="153040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604" y="1988170"/>
            <a:ext cx="2760663" cy="2061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02" y="1333957"/>
            <a:ext cx="2234716" cy="1657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64"/>
          <a:stretch/>
        </p:blipFill>
        <p:spPr>
          <a:xfrm>
            <a:off x="6624943" y="764704"/>
            <a:ext cx="2267537" cy="162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708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>
            <a:off x="0" y="5978777"/>
            <a:ext cx="9144000" cy="8280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 rot="10800000">
            <a:off x="0" y="116632"/>
            <a:ext cx="9144000" cy="82800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984063"/>
            <a:ext cx="1293676" cy="125324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268988" y="266649"/>
            <a:ext cx="86234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49 TALLERES: orientación alimentaria </a:t>
            </a:r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652120" y="5580529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Plan de Trabajo del Comité Intersectorial de Salud </a:t>
            </a:r>
            <a:r>
              <a:rPr lang="es-MX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Mpal</a:t>
            </a: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33424"/>
            <a:ext cx="2875809" cy="2035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4"/>
          <a:stretch/>
        </p:blipFill>
        <p:spPr>
          <a:xfrm>
            <a:off x="2932222" y="1124744"/>
            <a:ext cx="3151946" cy="2035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669" y="1484784"/>
            <a:ext cx="2939819" cy="2005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291" y="3068960"/>
            <a:ext cx="2843808" cy="1980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333" y="3717031"/>
            <a:ext cx="2817147" cy="1833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9"/>
          <a:stretch/>
        </p:blipFill>
        <p:spPr>
          <a:xfrm>
            <a:off x="232167" y="3717031"/>
            <a:ext cx="2755658" cy="1853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447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>
            <a:off x="0" y="5978777"/>
            <a:ext cx="9144000" cy="8280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 rot="10800000">
            <a:off x="0" y="116632"/>
            <a:ext cx="9144000" cy="82800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869160"/>
            <a:ext cx="1293676" cy="125324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268988" y="266649"/>
            <a:ext cx="86234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49 TALLERES: etiquetas de alimentos </a:t>
            </a:r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652120" y="5580529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Plan de Trabajo del Comité Intersectorial de Salud </a:t>
            </a:r>
            <a:r>
              <a:rPr lang="es-MX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Mpal</a:t>
            </a: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316" y="1196752"/>
            <a:ext cx="4318172" cy="2413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088" y="3645024"/>
            <a:ext cx="3488479" cy="196351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52" y="1196752"/>
            <a:ext cx="4602272" cy="2413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79"/>
          <a:stretch/>
        </p:blipFill>
        <p:spPr>
          <a:xfrm>
            <a:off x="532266" y="3645024"/>
            <a:ext cx="3490697" cy="1963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031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>
            <a:off x="0" y="5978777"/>
            <a:ext cx="9144000" cy="8280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 rot="10800000">
            <a:off x="0" y="116632"/>
            <a:ext cx="9144000" cy="82800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869160"/>
            <a:ext cx="1293676" cy="125324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67544" y="764704"/>
            <a:ext cx="6390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70 Espacios </a:t>
            </a:r>
            <a:r>
              <a:rPr lang="es-E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certificados bajos en grasas saturadas, sodio y azucares simples.</a:t>
            </a:r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652120" y="5580529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Plan de Trabajo del Comité Intersectorial de Salud </a:t>
            </a:r>
            <a:r>
              <a:rPr lang="es-MX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Mpal</a:t>
            </a: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933" y="944633"/>
            <a:ext cx="1782151" cy="3172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1610677"/>
            <a:ext cx="4006800" cy="2673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3968" y="2824947"/>
            <a:ext cx="2713813" cy="1810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6555" y="3933056"/>
            <a:ext cx="2927373" cy="1953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287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>
            <a:off x="0" y="5978777"/>
            <a:ext cx="9144000" cy="8280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 rot="10800000">
            <a:off x="0" y="116632"/>
            <a:ext cx="9144000" cy="82800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869160"/>
            <a:ext cx="1293676" cy="125324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268988" y="375245"/>
            <a:ext cx="86234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Coordinación de acciones: </a:t>
            </a:r>
          </a:p>
          <a:p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SEV Dirección Gral. Escuelas Primarias Estatales </a:t>
            </a:r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83568" y="1772816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CAPACITACIÓN DE PERSONAL</a:t>
            </a:r>
            <a:endParaRPr lang="es-MX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4"/>
          <a:stretch/>
        </p:blipFill>
        <p:spPr>
          <a:xfrm>
            <a:off x="4953737" y="1508011"/>
            <a:ext cx="3419872" cy="213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443556"/>
            <a:ext cx="2736304" cy="2052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503" y="4509120"/>
            <a:ext cx="2329873" cy="1592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569" y="2244934"/>
            <a:ext cx="3007062" cy="189145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62" y="4077072"/>
            <a:ext cx="3072341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084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1305</TotalTime>
  <Words>635</Words>
  <Application>Microsoft Office PowerPoint</Application>
  <PresentationFormat>Presentación en pantalla (4:3)</PresentationFormat>
  <Paragraphs>98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3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3ª Reunión Ordinaria</dc:title>
  <dc:creator>User</dc:creator>
  <cp:lastModifiedBy>Esbeidy Lara Salomon</cp:lastModifiedBy>
  <cp:revision>71</cp:revision>
  <dcterms:created xsi:type="dcterms:W3CDTF">2016-05-16T17:09:14Z</dcterms:created>
  <dcterms:modified xsi:type="dcterms:W3CDTF">2016-12-05T07:42:35Z</dcterms:modified>
</cp:coreProperties>
</file>